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8" r:id="rId1"/>
    <p:sldMasterId id="2147484409" r:id="rId2"/>
  </p:sldMasterIdLst>
  <p:notesMasterIdLst>
    <p:notesMasterId r:id="rId19"/>
  </p:notesMasterIdLst>
  <p:sldIdLst>
    <p:sldId id="421" r:id="rId3"/>
    <p:sldId id="599" r:id="rId4"/>
    <p:sldId id="605" r:id="rId5"/>
    <p:sldId id="601" r:id="rId6"/>
    <p:sldId id="604" r:id="rId7"/>
    <p:sldId id="506" r:id="rId8"/>
    <p:sldId id="598" r:id="rId9"/>
    <p:sldId id="614" r:id="rId10"/>
    <p:sldId id="611" r:id="rId11"/>
    <p:sldId id="612" r:id="rId12"/>
    <p:sldId id="613" r:id="rId13"/>
    <p:sldId id="615" r:id="rId14"/>
    <p:sldId id="534" r:id="rId15"/>
    <p:sldId id="616" r:id="rId16"/>
    <p:sldId id="617" r:id="rId17"/>
    <p:sldId id="5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CC"/>
    <a:srgbClr val="FF99FF"/>
    <a:srgbClr val="800000"/>
    <a:srgbClr val="FF3300"/>
    <a:srgbClr val="D600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1928" autoAdjust="0"/>
  </p:normalViewPr>
  <p:slideViewPr>
    <p:cSldViewPr>
      <p:cViewPr varScale="1">
        <p:scale>
          <a:sx n="91" d="100"/>
          <a:sy n="91" d="100"/>
        </p:scale>
        <p:origin x="48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4DBBDC-8DE0-448F-A677-886E5F6FF4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91DDEC-8D37-4585-A5A0-65949130008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66E052-6BB6-48FD-8C4F-DE04FEA02A46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69BE64-BC95-48CF-9A58-07BCAC638BA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81D3-834A-4BC8-A142-E28533447834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14219-9BB3-44F5-ABC9-8B37EB4B3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69717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39C2-61B1-4972-91FC-7E5BB1DC1191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BBA81-6EAA-43DF-BCEA-F690FCA68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16601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E574-4CAD-4B2F-9517-7A8EA8986C00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C0596-93A5-4CFA-9BF7-75F1AEBFF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99898"/>
      </p:ext>
    </p:extLst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CD111-DC84-4D83-B78A-8E7C415E3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476273"/>
      </p:ext>
    </p:extLst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4BD52-A600-473E-88E7-AF481E152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59266"/>
      </p:ext>
    </p:extLst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FBCF5-AC31-4CD4-8877-649DFB51F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55573"/>
      </p:ext>
    </p:extLst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FDA7-7C40-4A18-80A3-5801B07BB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27064"/>
      </p:ext>
    </p:extLst>
  </p:cSld>
  <p:clrMapOvr>
    <a:masterClrMapping/>
  </p:clrMapOvr>
  <p:transition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B4FD5-2848-4CA5-8AB4-A33C0064E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727969"/>
      </p:ext>
    </p:extLst>
  </p:cSld>
  <p:clrMapOvr>
    <a:masterClrMapping/>
  </p:clrMapOvr>
  <p:transition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29BC3-7F4B-46F5-9F76-08579395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80295"/>
      </p:ext>
    </p:extLst>
  </p:cSld>
  <p:clrMapOvr>
    <a:masterClrMapping/>
  </p:clrMapOvr>
  <p:transition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35DF9-B0E5-4DD5-AFBC-0D802D7C8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491540"/>
      </p:ext>
    </p:extLst>
  </p:cSld>
  <p:clrMapOvr>
    <a:masterClrMapping/>
  </p:clrMapOvr>
  <p:transition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1FC4-02EF-4FB4-9BD1-EDA4229C1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96687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5A3A7-35E7-4717-B528-C6CF7000B6F3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03FE9-A72B-43DD-96F8-CD4ECE657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166835"/>
      </p:ext>
    </p:extLst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E0505-E3F1-4178-AC5C-E9AD4E73B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14410"/>
      </p:ext>
    </p:extLst>
  </p:cSld>
  <p:clrMapOvr>
    <a:masterClrMapping/>
  </p:clrMapOvr>
  <p:transition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D0434-2C71-40CF-93FA-1241057ED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8193"/>
      </p:ext>
    </p:extLst>
  </p:cSld>
  <p:clrMapOvr>
    <a:masterClrMapping/>
  </p:clrMapOvr>
  <p:transition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76AC1-427C-4BC4-9F1F-1124AB381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30111"/>
      </p:ext>
    </p:extLst>
  </p:cSld>
  <p:clrMapOvr>
    <a:masterClrMapping/>
  </p:clrMapOvr>
  <p:transition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CEC17-A330-44C9-BA85-AE577C00F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941640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70BE-BB2C-4C84-8A59-7690FFF53851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9C3FB-E343-4D54-81BA-1E47DF37B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84346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6FC6-5086-4618-A878-F06CAC3900A4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5747-6916-4EAC-BF11-2C05AFACE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311345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5C99-DF43-4B3A-8F36-C71510C263A1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7577A-6105-416A-9E71-7C898A15C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520161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4182E-73A8-4176-BB96-686DACCDCD3A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57487-49DC-4FE3-AF98-FBD4F1B72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788809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2C48-86E3-4852-B6BE-6E710B2C501C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E6681-A0B9-42BC-BEA7-A76414E0F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268675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4F14-7FCB-409B-B6C4-29BB8348DBA2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52A72-7E8D-4C9D-9BF9-796A6D708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798622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B8E9F-C0BE-454F-945F-2748EB60F569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39CAA-CAB7-4FFE-A620-B090D8FB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56984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23E2BB65-8528-414F-9804-269C90BB92BF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9FFB6B-3DBC-491F-8593-F052099E93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E8BBC5A-B715-44C2-912A-51943C3CB0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gif"/><Relationship Id="rId5" Type="http://schemas.openxmlformats.org/officeDocument/2006/relationships/image" Target="../media/image27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gi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gi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2222" r="4169" b="8890"/>
          <a:stretch>
            <a:fillRect/>
          </a:stretch>
        </p:blipFill>
        <p:spPr bwMode="auto">
          <a:xfrm>
            <a:off x="914400" y="2286000"/>
            <a:ext cx="106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E:\Mom1\Ảnh động - Ảnh nền.ppt\Powerpoint Backgound\A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5" descr="Sphere"/>
          <p:cNvSpPr>
            <a:spLocks noChangeArrowheads="1" noChangeShapeType="1" noTextEdit="1"/>
          </p:cNvSpPr>
          <p:nvPr/>
        </p:nvSpPr>
        <p:spPr bwMode="auto">
          <a:xfrm>
            <a:off x="1981200" y="1454267"/>
            <a:ext cx="4572000" cy="1066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7218"/>
              </a:avLst>
            </a:prstTxWarp>
          </a:bodyPr>
          <a:lstStyle/>
          <a:p>
            <a:pPr algn="ctr"/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pattFill prst="sphere">
                  <a:fgClr>
                    <a:srgbClr val="FF00FF"/>
                  </a:fgClr>
                  <a:bgClr>
                    <a:srgbClr val="FF9900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Toán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pattFill prst="sphere">
                  <a:fgClr>
                    <a:srgbClr val="FF00FF"/>
                  </a:fgClr>
                  <a:bgClr>
                    <a:srgbClr val="FF9900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pattFill prst="sphere">
                  <a:fgClr>
                    <a:srgbClr val="FF00FF"/>
                  </a:fgClr>
                  <a:bgClr>
                    <a:srgbClr val="FF9900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 rot="232987">
            <a:off x="2057400" y="2819400"/>
            <a:ext cx="41148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cs typeface="Arial" panose="020B0604020202020204" pitchFamily="34" charset="0"/>
              </a:rPr>
              <a:t>Tuần</a:t>
            </a:r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cs typeface="Arial" panose="020B0604020202020204" pitchFamily="34" charset="0"/>
              </a:rPr>
              <a:t> 20 </a:t>
            </a:r>
            <a:r>
              <a:rPr lang="en-US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cs typeface="Arial" panose="020B0604020202020204" pitchFamily="34" charset="0"/>
              </a:rPr>
              <a:t>Tiết</a:t>
            </a:r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cs typeface="Arial" panose="020B0604020202020204" pitchFamily="34" charset="0"/>
              </a:rPr>
              <a:t> 97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342900" y="5672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PHÚ NHUẬN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0" descr="BALLOO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886539"/>
            <a:ext cx="12271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 descr="BALLOO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46" y="1149467"/>
            <a:ext cx="12271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/>
          <p:cNvSpPr>
            <a:spLocks noChangeArrowheads="1"/>
          </p:cNvSpPr>
          <p:nvPr/>
        </p:nvSpPr>
        <p:spPr bwMode="auto">
          <a:xfrm>
            <a:off x="457200" y="2286000"/>
            <a:ext cx="3581400" cy="1524000"/>
          </a:xfrm>
          <a:prstGeom prst="flowChartDecision">
            <a:avLst/>
          </a:prstGeom>
          <a:solidFill>
            <a:srgbClr val="FFCC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3 : 4 =</a:t>
            </a:r>
            <a:r>
              <a:rPr lang="en-US" altLang="en-US" b="1"/>
              <a:t>    </a:t>
            </a:r>
          </a:p>
          <a:p>
            <a:pPr eaLnBrk="1" hangingPunct="1"/>
            <a:endParaRPr lang="en-US" altLang="en-US" sz="2800" b="1"/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2514600" y="2514600"/>
          <a:ext cx="73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73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5257800" y="2590800"/>
            <a:ext cx="3657600" cy="1066800"/>
          </a:xfrm>
          <a:prstGeom prst="rect">
            <a:avLst/>
          </a:prstGeom>
          <a:solidFill>
            <a:srgbClr val="99CC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Thương là phân số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4114800" y="3048000"/>
            <a:ext cx="1066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52400" y="44196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u="sng">
                <a:solidFill>
                  <a:srgbClr val="0000CC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2895600" y="1600200"/>
            <a:ext cx="2286000" cy="533400"/>
          </a:xfrm>
          <a:prstGeom prst="wedgeEllipseCallout">
            <a:avLst>
              <a:gd name="adj1" fmla="val -50625"/>
              <a:gd name="adj2" fmla="val 169347"/>
            </a:avLst>
          </a:prstGeom>
          <a:solidFill>
            <a:srgbClr val="CCFFCC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 gọi là gì?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286000" y="3886200"/>
            <a:ext cx="2590800" cy="609600"/>
          </a:xfrm>
          <a:prstGeom prst="wedgeEllipseCallout">
            <a:avLst>
              <a:gd name="adj1" fmla="val -26287"/>
              <a:gd name="adj2" fmla="val -101824"/>
            </a:avLst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4 gọi là gì?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5240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2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Tìm hiểu: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1828800" y="4572000"/>
            <a:ext cx="716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Thương của phép chia số tự nhiên cho số tự 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nhiên ( khác 0) có thể viết thành một phân số. </a:t>
            </a:r>
          </a:p>
          <a:p>
            <a:pPr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Tử số là số bị chia và mẫu số là số chia.</a:t>
            </a:r>
          </a:p>
        </p:txBody>
      </p:sp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228600" y="0"/>
            <a:ext cx="8534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VÀ PHÉP CHIA SỐ TỰ NHIÊN.</a:t>
            </a: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152400" y="5943600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u="sng">
                <a:solidFill>
                  <a:srgbClr val="0000CC"/>
                </a:solidFill>
                <a:latin typeface="Times New Roman" panose="02020603050405020304" pitchFamily="18" charset="0"/>
              </a:rPr>
              <a:t>Chẳng hạn</a:t>
            </a: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68973" name="Text Box 4"/>
          <p:cNvSpPr txBox="1">
            <a:spLocks noChangeArrowheads="1"/>
          </p:cNvSpPr>
          <p:nvPr/>
        </p:nvSpPr>
        <p:spPr bwMode="auto">
          <a:xfrm>
            <a:off x="2209800" y="606583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=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5867400"/>
            <a:ext cx="592138" cy="1036638"/>
            <a:chOff x="3216" y="3379"/>
            <a:chExt cx="373" cy="653"/>
          </a:xfrm>
        </p:grpSpPr>
        <p:sp>
          <p:nvSpPr>
            <p:cNvPr id="719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719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200" name="Line 17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78" name="Text Box 4"/>
          <p:cNvSpPr txBox="1">
            <a:spLocks noChangeArrowheads="1"/>
          </p:cNvSpPr>
          <p:nvPr/>
        </p:nvSpPr>
        <p:spPr bwMode="auto">
          <a:xfrm>
            <a:off x="3886200" y="6110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8979" name="Text Box 4"/>
          <p:cNvSpPr txBox="1">
            <a:spLocks noChangeArrowheads="1"/>
          </p:cNvSpPr>
          <p:nvPr/>
        </p:nvSpPr>
        <p:spPr bwMode="auto">
          <a:xfrm>
            <a:off x="4267200" y="606583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4 =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10200" y="5867400"/>
            <a:ext cx="592138" cy="1036638"/>
            <a:chOff x="3216" y="3379"/>
            <a:chExt cx="373" cy="653"/>
          </a:xfrm>
        </p:grpSpPr>
        <p:sp>
          <p:nvSpPr>
            <p:cNvPr id="7195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196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197" name="Line 23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84" name="Text Box 4"/>
          <p:cNvSpPr txBox="1">
            <a:spLocks noChangeArrowheads="1"/>
          </p:cNvSpPr>
          <p:nvPr/>
        </p:nvSpPr>
        <p:spPr bwMode="auto">
          <a:xfrm>
            <a:off x="5943600" y="6110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8985" name="Text Box 4"/>
          <p:cNvSpPr txBox="1">
            <a:spLocks noChangeArrowheads="1"/>
          </p:cNvSpPr>
          <p:nvPr/>
        </p:nvSpPr>
        <p:spPr bwMode="auto">
          <a:xfrm>
            <a:off x="6248400" y="6019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 =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391400" y="5821363"/>
            <a:ext cx="592138" cy="1036637"/>
            <a:chOff x="3216" y="3379"/>
            <a:chExt cx="373" cy="653"/>
          </a:xfrm>
        </p:grpSpPr>
        <p:sp>
          <p:nvSpPr>
            <p:cNvPr id="7192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7193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194" name="Line 29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90" name="Text Box 4"/>
          <p:cNvSpPr txBox="1">
            <a:spLocks noChangeArrowheads="1"/>
          </p:cNvSpPr>
          <p:nvPr/>
        </p:nvSpPr>
        <p:spPr bwMode="auto">
          <a:xfrm>
            <a:off x="7924800" y="606425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8991" name="AutoShape 31"/>
          <p:cNvSpPr>
            <a:spLocks noChangeArrowheads="1"/>
          </p:cNvSpPr>
          <p:nvPr/>
        </p:nvSpPr>
        <p:spPr bwMode="auto">
          <a:xfrm>
            <a:off x="2867025" y="1600200"/>
            <a:ext cx="2438400" cy="533400"/>
          </a:xfrm>
          <a:prstGeom prst="wedgeEllipseCallout">
            <a:avLst>
              <a:gd name="adj1" fmla="val -52736"/>
              <a:gd name="adj2" fmla="val 180356"/>
            </a:avLst>
          </a:prstGeom>
          <a:solidFill>
            <a:srgbClr val="FFFF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Số bị chia</a:t>
            </a:r>
          </a:p>
        </p:txBody>
      </p:sp>
      <p:sp>
        <p:nvSpPr>
          <p:cNvPr id="168993" name="AutoShape 33"/>
          <p:cNvSpPr>
            <a:spLocks noChangeArrowheads="1"/>
          </p:cNvSpPr>
          <p:nvPr/>
        </p:nvSpPr>
        <p:spPr bwMode="auto">
          <a:xfrm>
            <a:off x="2286000" y="3886200"/>
            <a:ext cx="2590800" cy="609600"/>
          </a:xfrm>
          <a:prstGeom prst="wedgeEllipseCallout">
            <a:avLst>
              <a:gd name="adj1" fmla="val -26287"/>
              <a:gd name="adj2" fmla="val -101824"/>
            </a:avLst>
          </a:prstGeom>
          <a:solidFill>
            <a:srgbClr val="FFFF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Số chia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  <p:bldP spid="168964" grpId="0" animBg="1"/>
      <p:bldP spid="168966" grpId="0"/>
      <p:bldP spid="168967" grpId="0" animBg="1"/>
      <p:bldP spid="168968" grpId="0" animBg="1"/>
      <p:bldP spid="168970" grpId="0"/>
      <p:bldP spid="168972" grpId="0"/>
      <p:bldP spid="168973" grpId="0"/>
      <p:bldP spid="168978" grpId="0"/>
      <p:bldP spid="168979" grpId="0"/>
      <p:bldP spid="168984" grpId="0"/>
      <p:bldP spid="168985" grpId="0"/>
      <p:bldP spid="168990" grpId="0"/>
      <p:bldP spid="168991" grpId="0" animBg="1"/>
      <p:bldP spid="1689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36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015" name="Text Box 4"/>
          <p:cNvSpPr txBox="1">
            <a:spLocks noChangeArrowheads="1"/>
          </p:cNvSpPr>
          <p:nvPr/>
        </p:nvSpPr>
        <p:spPr bwMode="auto">
          <a:xfrm>
            <a:off x="2133600" y="1676400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292007" y="4253772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346" name="AutoShape 10" descr="9k="/>
          <p:cNvSpPr>
            <a:spLocks noChangeAspect="1" noChangeArrowheads="1"/>
          </p:cNvSpPr>
          <p:nvPr/>
        </p:nvSpPr>
        <p:spPr bwMode="auto">
          <a:xfrm>
            <a:off x="3852863" y="27098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AutoShape 11" descr="9k="/>
          <p:cNvSpPr>
            <a:spLocks noChangeAspect="1" noChangeArrowheads="1"/>
          </p:cNvSpPr>
          <p:nvPr/>
        </p:nvSpPr>
        <p:spPr bwMode="auto">
          <a:xfrm>
            <a:off x="3852863" y="27098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AutoShape 406"/>
          <p:cNvSpPr>
            <a:spLocks noChangeArrowheads="1"/>
          </p:cNvSpPr>
          <p:nvPr/>
        </p:nvSpPr>
        <p:spPr bwMode="auto">
          <a:xfrm>
            <a:off x="152400" y="1752600"/>
            <a:ext cx="1905000" cy="609600"/>
          </a:xfrm>
          <a:prstGeom prst="cloudCallout">
            <a:avLst>
              <a:gd name="adj1" fmla="val 47171"/>
              <a:gd name="adj2" fmla="val 46634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1:</a:t>
            </a:r>
          </a:p>
        </p:txBody>
      </p:sp>
      <p:sp>
        <p:nvSpPr>
          <p:cNvPr id="14349" name="Text Box 4"/>
          <p:cNvSpPr txBox="1">
            <a:spLocks noChangeArrowheads="1"/>
          </p:cNvSpPr>
          <p:nvPr/>
        </p:nvSpPr>
        <p:spPr bwMode="auto">
          <a:xfrm>
            <a:off x="1292007" y="5393278"/>
            <a:ext cx="1682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4831200" y="433750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351" name="Text Box 4"/>
          <p:cNvSpPr txBox="1">
            <a:spLocks noChangeArrowheads="1"/>
          </p:cNvSpPr>
          <p:nvPr/>
        </p:nvSpPr>
        <p:spPr bwMode="auto">
          <a:xfrm>
            <a:off x="4750615" y="5395455"/>
            <a:ext cx="1812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667004" y="4148603"/>
            <a:ext cx="650876" cy="981075"/>
            <a:chOff x="3803" y="1824"/>
            <a:chExt cx="410" cy="618"/>
          </a:xfrm>
        </p:grpSpPr>
        <p:sp>
          <p:nvSpPr>
            <p:cNvPr id="1436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4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4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629994" y="5202394"/>
            <a:ext cx="628651" cy="981075"/>
            <a:chOff x="3803" y="1824"/>
            <a:chExt cx="396" cy="618"/>
          </a:xfrm>
        </p:grpSpPr>
        <p:sp>
          <p:nvSpPr>
            <p:cNvPr id="1436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9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5" name="Line 32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226453" y="4189072"/>
            <a:ext cx="838200" cy="976313"/>
            <a:chOff x="3803" y="1824"/>
            <a:chExt cx="373" cy="615"/>
          </a:xfrm>
        </p:grpSpPr>
        <p:sp>
          <p:nvSpPr>
            <p:cNvPr id="1436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2" name="Line 36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362186" y="5227296"/>
            <a:ext cx="822326" cy="981075"/>
            <a:chOff x="3803" y="1824"/>
            <a:chExt cx="518" cy="618"/>
          </a:xfrm>
        </p:grpSpPr>
        <p:sp>
          <p:nvSpPr>
            <p:cNvPr id="1435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4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5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9" name="Line 40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371600" y="300783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831200" y="304958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2725738" y="2873996"/>
            <a:ext cx="592138" cy="976313"/>
            <a:chOff x="3803" y="1824"/>
            <a:chExt cx="373" cy="615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6331506" y="2815998"/>
            <a:ext cx="592138" cy="976313"/>
            <a:chOff x="3803" y="1824"/>
            <a:chExt cx="373" cy="615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88913" y="2946354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27987" y="1864259"/>
            <a:ext cx="3810000" cy="13716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82813" y="2153301"/>
            <a:ext cx="111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28600" y="1081088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AutoShape 406"/>
          <p:cNvSpPr>
            <a:spLocks noChangeArrowheads="1"/>
          </p:cNvSpPr>
          <p:nvPr/>
        </p:nvSpPr>
        <p:spPr bwMode="auto">
          <a:xfrm>
            <a:off x="76200" y="304800"/>
            <a:ext cx="1905000" cy="609600"/>
          </a:xfrm>
          <a:prstGeom prst="cloudCallout">
            <a:avLst>
              <a:gd name="adj1" fmla="val 47171"/>
              <a:gd name="adj2" fmla="val 46634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268288" y="2011461"/>
            <a:ext cx="685800" cy="976312"/>
            <a:chOff x="1632" y="1785"/>
            <a:chExt cx="432" cy="615"/>
          </a:xfrm>
        </p:grpSpPr>
        <p:sp>
          <p:nvSpPr>
            <p:cNvPr id="15408" name="Text Box 4"/>
            <p:cNvSpPr txBox="1">
              <a:spLocks noChangeArrowheads="1"/>
            </p:cNvSpPr>
            <p:nvPr/>
          </p:nvSpPr>
          <p:spPr bwMode="auto">
            <a:xfrm>
              <a:off x="1653" y="1785"/>
              <a:ext cx="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9" name="Text Box 4"/>
            <p:cNvSpPr txBox="1">
              <a:spLocks noChangeArrowheads="1"/>
            </p:cNvSpPr>
            <p:nvPr/>
          </p:nvSpPr>
          <p:spPr bwMode="auto">
            <a:xfrm>
              <a:off x="1653" y="2073"/>
              <a:ext cx="4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10" name="Line 10"/>
            <p:cNvSpPr>
              <a:spLocks noChangeShapeType="1"/>
            </p:cNvSpPr>
            <p:nvPr/>
          </p:nvSpPr>
          <p:spPr bwMode="auto">
            <a:xfrm flipH="1" flipV="1">
              <a:off x="1632" y="2064"/>
              <a:ext cx="373" cy="9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97" name="Text Box 4"/>
          <p:cNvSpPr txBox="1">
            <a:spLocks noChangeArrowheads="1"/>
          </p:cNvSpPr>
          <p:nvPr/>
        </p:nvSpPr>
        <p:spPr bwMode="auto">
          <a:xfrm>
            <a:off x="1433386" y="3850044"/>
            <a:ext cx="1995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098" name="Text Box 4"/>
          <p:cNvSpPr txBox="1">
            <a:spLocks noChangeArrowheads="1"/>
          </p:cNvSpPr>
          <p:nvPr/>
        </p:nvSpPr>
        <p:spPr bwMode="auto">
          <a:xfrm>
            <a:off x="1375888" y="4812833"/>
            <a:ext cx="2368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115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099" name="Text Box 4"/>
          <p:cNvSpPr txBox="1">
            <a:spLocks noChangeArrowheads="1"/>
          </p:cNvSpPr>
          <p:nvPr/>
        </p:nvSpPr>
        <p:spPr bwMode="auto">
          <a:xfrm>
            <a:off x="5785685" y="3858607"/>
            <a:ext cx="20363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99 : 11 = 9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100" name="Text Box 4"/>
          <p:cNvSpPr txBox="1">
            <a:spLocks noChangeArrowheads="1"/>
          </p:cNvSpPr>
          <p:nvPr/>
        </p:nvSpPr>
        <p:spPr bwMode="auto">
          <a:xfrm>
            <a:off x="5675175" y="4875944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150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= 6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06288" y="3626643"/>
            <a:ext cx="762000" cy="976313"/>
            <a:chOff x="3803" y="1824"/>
            <a:chExt cx="373" cy="615"/>
          </a:xfrm>
        </p:grpSpPr>
        <p:sp>
          <p:nvSpPr>
            <p:cNvPr id="1540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</a:t>
              </a:r>
            </a:p>
          </p:txBody>
        </p:sp>
        <p:sp>
          <p:nvSpPr>
            <p:cNvPr id="15407" name="Line 4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72058" y="4617243"/>
            <a:ext cx="962204" cy="976313"/>
            <a:chOff x="3803" y="1824"/>
            <a:chExt cx="471" cy="615"/>
          </a:xfrm>
        </p:grpSpPr>
        <p:sp>
          <p:nvSpPr>
            <p:cNvPr id="1540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4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4" name="Line 54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735445" y="3657599"/>
            <a:ext cx="762000" cy="976313"/>
            <a:chOff x="3803" y="1824"/>
            <a:chExt cx="373" cy="615"/>
          </a:xfrm>
        </p:grpSpPr>
        <p:sp>
          <p:nvSpPr>
            <p:cNvPr id="1539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1" name="Line 5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686414" y="4649070"/>
            <a:ext cx="913174" cy="1009651"/>
            <a:chOff x="3747" y="1803"/>
            <a:chExt cx="447" cy="636"/>
          </a:xfrm>
        </p:grpSpPr>
        <p:sp>
          <p:nvSpPr>
            <p:cNvPr id="15396" name="Text Box 4"/>
            <p:cNvSpPr txBox="1">
              <a:spLocks noChangeArrowheads="1"/>
            </p:cNvSpPr>
            <p:nvPr/>
          </p:nvSpPr>
          <p:spPr bwMode="auto">
            <a:xfrm>
              <a:off x="3747" y="1803"/>
              <a:ext cx="4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8" name="Line 64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820918" y="2177820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3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45"/>
          <p:cNvGrpSpPr>
            <a:grpSpLocks/>
          </p:cNvGrpSpPr>
          <p:nvPr/>
        </p:nvGrpSpPr>
        <p:grpSpPr bwMode="auto">
          <a:xfrm>
            <a:off x="4751789" y="2011461"/>
            <a:ext cx="811029" cy="976313"/>
            <a:chOff x="3803" y="1824"/>
            <a:chExt cx="397" cy="615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827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548707" y="2192763"/>
            <a:ext cx="2007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 6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60" grpId="0"/>
      <p:bldP spid="173097" grpId="0"/>
      <p:bldP spid="173098" grpId="0"/>
      <p:bldP spid="173099" grpId="0"/>
      <p:bldP spid="173100" grpId="0"/>
      <p:bldP spid="51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" name="Rectangle 409"/>
          <p:cNvSpPr>
            <a:spLocks noChangeArrowheads="1"/>
          </p:cNvSpPr>
          <p:nvPr/>
        </p:nvSpPr>
        <p:spPr bwMode="auto">
          <a:xfrm>
            <a:off x="152400" y="2590800"/>
            <a:ext cx="3048000" cy="13716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99" name="Text Box 4"/>
          <p:cNvSpPr txBox="1">
            <a:spLocks noChangeArrowheads="1"/>
          </p:cNvSpPr>
          <p:nvPr/>
        </p:nvSpPr>
        <p:spPr bwMode="auto">
          <a:xfrm>
            <a:off x="457200" y="29860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57200" y="861582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6390" name="AutoShape 406"/>
          <p:cNvSpPr>
            <a:spLocks noChangeArrowheads="1"/>
          </p:cNvSpPr>
          <p:nvPr/>
        </p:nvSpPr>
        <p:spPr bwMode="auto">
          <a:xfrm>
            <a:off x="-1" y="152400"/>
            <a:ext cx="1905000" cy="609600"/>
          </a:xfrm>
          <a:prstGeom prst="cloudCallout">
            <a:avLst>
              <a:gd name="adj1" fmla="val 47171"/>
              <a:gd name="adj2" fmla="val 46634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grpSp>
        <p:nvGrpSpPr>
          <p:cNvPr id="2" name="Group 394"/>
          <p:cNvGrpSpPr>
            <a:grpSpLocks/>
          </p:cNvGrpSpPr>
          <p:nvPr/>
        </p:nvGrpSpPr>
        <p:grpSpPr bwMode="auto">
          <a:xfrm>
            <a:off x="2209800" y="2833688"/>
            <a:ext cx="685800" cy="976312"/>
            <a:chOff x="2976" y="3360"/>
            <a:chExt cx="432" cy="615"/>
          </a:xfrm>
        </p:grpSpPr>
        <p:sp>
          <p:nvSpPr>
            <p:cNvPr id="16425" name="Text Box 4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6" name="Text Box 4"/>
            <p:cNvSpPr txBox="1">
              <a:spLocks noChangeArrowheads="1"/>
            </p:cNvSpPr>
            <p:nvPr/>
          </p:nvSpPr>
          <p:spPr bwMode="auto">
            <a:xfrm>
              <a:off x="3072" y="364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27" name="Line 397"/>
            <p:cNvSpPr>
              <a:spLocks noChangeShapeType="1"/>
            </p:cNvSpPr>
            <p:nvPr/>
          </p:nvSpPr>
          <p:spPr bwMode="auto">
            <a:xfrm flipH="1" flipV="1">
              <a:off x="2976" y="3648"/>
              <a:ext cx="384" cy="0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66" name="Text Box 4"/>
          <p:cNvSpPr txBox="1">
            <a:spLocks noChangeArrowheads="1"/>
          </p:cNvSpPr>
          <p:nvPr/>
        </p:nvSpPr>
        <p:spPr bwMode="auto">
          <a:xfrm>
            <a:off x="5715000" y="34432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78" name="Text Box 4"/>
          <p:cNvSpPr txBox="1">
            <a:spLocks noChangeArrowheads="1"/>
          </p:cNvSpPr>
          <p:nvPr/>
        </p:nvSpPr>
        <p:spPr bwMode="auto">
          <a:xfrm>
            <a:off x="3657600" y="34432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79" name="Text Box 4"/>
          <p:cNvSpPr txBox="1">
            <a:spLocks noChangeArrowheads="1"/>
          </p:cNvSpPr>
          <p:nvPr/>
        </p:nvSpPr>
        <p:spPr bwMode="auto">
          <a:xfrm>
            <a:off x="5562600" y="2362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80" name="Text Box 4"/>
          <p:cNvSpPr txBox="1">
            <a:spLocks noChangeArrowheads="1"/>
          </p:cNvSpPr>
          <p:nvPr/>
        </p:nvSpPr>
        <p:spPr bwMode="auto">
          <a:xfrm>
            <a:off x="3657600" y="23764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grpSp>
        <p:nvGrpSpPr>
          <p:cNvPr id="3" name="Group 414"/>
          <p:cNvGrpSpPr>
            <a:grpSpLocks/>
          </p:cNvGrpSpPr>
          <p:nvPr/>
        </p:nvGrpSpPr>
        <p:grpSpPr bwMode="auto">
          <a:xfrm>
            <a:off x="4238625" y="2286000"/>
            <a:ext cx="638175" cy="976313"/>
            <a:chOff x="3803" y="1824"/>
            <a:chExt cx="373" cy="615"/>
          </a:xfrm>
        </p:grpSpPr>
        <p:sp>
          <p:nvSpPr>
            <p:cNvPr id="1642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</a:p>
          </p:txBody>
        </p:sp>
        <p:sp>
          <p:nvSpPr>
            <p:cNvPr id="16424" name="Line 417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8"/>
          <p:cNvGrpSpPr>
            <a:grpSpLocks/>
          </p:cNvGrpSpPr>
          <p:nvPr/>
        </p:nvGrpSpPr>
        <p:grpSpPr bwMode="auto">
          <a:xfrm>
            <a:off x="4300538" y="3367088"/>
            <a:ext cx="592137" cy="976312"/>
            <a:chOff x="3803" y="1824"/>
            <a:chExt cx="373" cy="615"/>
          </a:xfrm>
        </p:grpSpPr>
        <p:sp>
          <p:nvSpPr>
            <p:cNvPr id="1641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2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21" name="Line 421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22"/>
          <p:cNvGrpSpPr>
            <a:grpSpLocks/>
          </p:cNvGrpSpPr>
          <p:nvPr/>
        </p:nvGrpSpPr>
        <p:grpSpPr bwMode="auto">
          <a:xfrm>
            <a:off x="6324600" y="2281238"/>
            <a:ext cx="790575" cy="976312"/>
            <a:chOff x="3803" y="1824"/>
            <a:chExt cx="373" cy="615"/>
          </a:xfrm>
        </p:grpSpPr>
        <p:sp>
          <p:nvSpPr>
            <p:cNvPr id="1641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</a:p>
          </p:txBody>
        </p:sp>
        <p:sp>
          <p:nvSpPr>
            <p:cNvPr id="16418" name="Line 425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26"/>
          <p:cNvGrpSpPr>
            <a:grpSpLocks/>
          </p:cNvGrpSpPr>
          <p:nvPr/>
        </p:nvGrpSpPr>
        <p:grpSpPr bwMode="auto">
          <a:xfrm>
            <a:off x="6372225" y="3367088"/>
            <a:ext cx="592138" cy="976312"/>
            <a:chOff x="3803" y="1824"/>
            <a:chExt cx="373" cy="615"/>
          </a:xfrm>
        </p:grpSpPr>
        <p:sp>
          <p:nvSpPr>
            <p:cNvPr id="1641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</a:p>
          </p:txBody>
        </p:sp>
        <p:sp>
          <p:nvSpPr>
            <p:cNvPr id="1641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5" name="Line 42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2" name="Text Box 4"/>
          <p:cNvSpPr txBox="1">
            <a:spLocks noChangeArrowheads="1"/>
          </p:cNvSpPr>
          <p:nvPr/>
        </p:nvSpPr>
        <p:spPr bwMode="auto">
          <a:xfrm>
            <a:off x="0" y="4252913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603" name="Text Box 4"/>
          <p:cNvSpPr txBox="1">
            <a:spLocks noChangeArrowheads="1"/>
          </p:cNvSpPr>
          <p:nvPr/>
        </p:nvSpPr>
        <p:spPr bwMode="auto">
          <a:xfrm>
            <a:off x="2057400" y="4267200"/>
            <a:ext cx="670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số tự nhiên có thể viết thành một phân số có tử số là số tự nhiên đó và có mẫu số bằng 1.</a:t>
            </a: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6405" name="Group 37"/>
          <p:cNvGrpSpPr>
            <a:grpSpLocks/>
          </p:cNvGrpSpPr>
          <p:nvPr/>
        </p:nvGrpSpPr>
        <p:grpSpPr bwMode="auto">
          <a:xfrm>
            <a:off x="0" y="5881688"/>
            <a:ext cx="9067800" cy="823912"/>
            <a:chOff x="0" y="5922962"/>
            <a:chExt cx="9067800" cy="823915"/>
          </a:xfrm>
        </p:grpSpPr>
        <p:pic>
          <p:nvPicPr>
            <p:cNvPr id="16406" name="Picture 8" descr="D6813819845B4220B39B42C244DE315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9781" y="5133181"/>
              <a:ext cx="78263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8" descr="D6813819845B4220B39B42C244DE315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037681" y="5115719"/>
              <a:ext cx="78263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8" descr="D6813819845B4220B39B42C244DE315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47481" y="5191920"/>
              <a:ext cx="78263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8" descr="D6813819845B4220B39B42C244DE315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7457281" y="5136358"/>
              <a:ext cx="78263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" grpId="0" animBg="1"/>
      <p:bldP spid="7499" grpId="0"/>
      <p:bldP spid="7566" grpId="0"/>
      <p:bldP spid="7578" grpId="0"/>
      <p:bldP spid="7579" grpId="0"/>
      <p:bldP spid="7580" grpId="0"/>
      <p:bldP spid="7602" grpId="0"/>
      <p:bldP spid="7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06"/>
          <p:cNvSpPr>
            <a:spLocks noChangeArrowheads="1"/>
          </p:cNvSpPr>
          <p:nvPr/>
        </p:nvSpPr>
        <p:spPr bwMode="auto">
          <a:xfrm>
            <a:off x="-1" y="152400"/>
            <a:ext cx="1905000" cy="609600"/>
          </a:xfrm>
          <a:prstGeom prst="cloudCallout">
            <a:avLst>
              <a:gd name="adj1" fmla="val 47171"/>
              <a:gd name="adj2" fmla="val 46634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861582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192180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2444455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300783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6 =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725738" y="2873996"/>
            <a:ext cx="592138" cy="976313"/>
            <a:chOff x="3803" y="1824"/>
            <a:chExt cx="373" cy="61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29000" y="3003729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76614" y="3850309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47776" y="3850309"/>
            <a:ext cx="1406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2725738" y="3725673"/>
            <a:ext cx="592138" cy="976313"/>
            <a:chOff x="3803" y="1824"/>
            <a:chExt cx="373" cy="615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8241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572000" y="1295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9462" name="Oval 20"/>
          <p:cNvSpPr>
            <a:spLocks noChangeArrowheads="1"/>
          </p:cNvSpPr>
          <p:nvPr/>
        </p:nvSpPr>
        <p:spPr bwMode="auto">
          <a:xfrm>
            <a:off x="838200" y="1295400"/>
            <a:ext cx="2514600" cy="990600"/>
          </a:xfrm>
          <a:prstGeom prst="ellipse">
            <a:avLst/>
          </a:prstGeom>
          <a:noFill/>
          <a:ln w="57150" cap="rnd" cmpd="thinThick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i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600" b="1" i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600" y="2743200"/>
            <a:ext cx="8229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7176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5" name="Picture 3" descr="Anh de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164">
            <a:off x="7315200" y="41910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7772400" y="10668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54729">
            <a:off x="5934075" y="-29527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5747">
            <a:off x="2657475" y="-52387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8456">
            <a:off x="981075" y="42005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D6813819845B4220B39B42C244DE315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43139">
            <a:off x="304800" y="14478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blum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8" name="Picture 1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-1676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WordArt 12"/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58102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Chúc các em</a:t>
            </a:r>
          </a:p>
          <a:p>
            <a:pPr algn="ctr"/>
            <a:r>
              <a:rPr lang="en-US" sz="4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chăm ngoan học giỏi.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91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4"/>
          <p:cNvSpPr>
            <a:spLocks noChangeArrowheads="1" noChangeShapeType="1" noTextEdit="1"/>
          </p:cNvSpPr>
          <p:nvPr/>
        </p:nvSpPr>
        <p:spPr bwMode="auto">
          <a:xfrm rot="232987">
            <a:off x="2133600" y="0"/>
            <a:ext cx="4114800" cy="1204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" y="76200"/>
            <a:ext cx="984250" cy="928688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AutoShape 6"/>
          <p:cNvSpPr>
            <a:spLocks noChangeArrowheads="1"/>
          </p:cNvSpPr>
          <p:nvPr/>
        </p:nvSpPr>
        <p:spPr bwMode="auto">
          <a:xfrm>
            <a:off x="8153400" y="76200"/>
            <a:ext cx="914400" cy="1143000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90800" y="15240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sau:</a:t>
            </a:r>
          </a:p>
        </p:txBody>
      </p:sp>
      <p:grpSp>
        <p:nvGrpSpPr>
          <p:cNvPr id="1035" name="Group 12"/>
          <p:cNvGrpSpPr>
            <a:grpSpLocks/>
          </p:cNvGrpSpPr>
          <p:nvPr/>
        </p:nvGrpSpPr>
        <p:grpSpPr bwMode="auto">
          <a:xfrm>
            <a:off x="743227" y="2305402"/>
            <a:ext cx="2708593" cy="2435426"/>
            <a:chOff x="4368" y="1632"/>
            <a:chExt cx="1392" cy="1248"/>
          </a:xfrm>
        </p:grpSpPr>
        <p:sp>
          <p:nvSpPr>
            <p:cNvPr id="151565" name="AutoShape 13"/>
            <p:cNvSpPr>
              <a:spLocks noChangeArrowheads="1"/>
            </p:cNvSpPr>
            <p:nvPr/>
          </p:nvSpPr>
          <p:spPr bwMode="auto">
            <a:xfrm>
              <a:off x="4368" y="1632"/>
              <a:ext cx="1392" cy="124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4896" y="1872"/>
            <a:ext cx="396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3" imgW="203040" imgH="393480" progId="Equation.3">
                    <p:embed/>
                  </p:oleObj>
                </mc:Choice>
                <mc:Fallback>
                  <p:oleObj name="Equation" r:id="rId3" imgW="203040" imgH="39348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1872"/>
                          <a:ext cx="396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1568" name="AutoShape 406"/>
          <p:cNvSpPr>
            <a:spLocks noChangeArrowheads="1"/>
          </p:cNvSpPr>
          <p:nvPr/>
        </p:nvSpPr>
        <p:spPr bwMode="auto">
          <a:xfrm>
            <a:off x="5029200" y="4267200"/>
            <a:ext cx="3505200" cy="990600"/>
          </a:xfrm>
          <a:prstGeom prst="cloudCallout">
            <a:avLst>
              <a:gd name="adj1" fmla="val 32833"/>
              <a:gd name="adj2" fmla="val -137338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Bảy phần mười hai</a:t>
            </a:r>
          </a:p>
        </p:txBody>
      </p:sp>
      <p:pic>
        <p:nvPicPr>
          <p:cNvPr id="151569" name="Picture 7" descr="0003-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1638" y="2362200"/>
            <a:ext cx="8937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32987">
            <a:off x="2133600" y="0"/>
            <a:ext cx="4114800" cy="1204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6200" y="76200"/>
            <a:ext cx="984250" cy="928688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8153400" y="76200"/>
            <a:ext cx="914400" cy="1143000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590800" y="15240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sau:</a:t>
            </a:r>
          </a:p>
        </p:txBody>
      </p:sp>
      <p:grpSp>
        <p:nvGrpSpPr>
          <p:cNvPr id="2059" name="Group 15"/>
          <p:cNvGrpSpPr>
            <a:grpSpLocks/>
          </p:cNvGrpSpPr>
          <p:nvPr/>
        </p:nvGrpSpPr>
        <p:grpSpPr bwMode="auto">
          <a:xfrm>
            <a:off x="5065276" y="2732015"/>
            <a:ext cx="1219200" cy="1905000"/>
            <a:chOff x="5760" y="3120"/>
            <a:chExt cx="768" cy="1200"/>
          </a:xfrm>
        </p:grpSpPr>
        <p:sp>
          <p:nvSpPr>
            <p:cNvPr id="2060" name="AutoShape 16"/>
            <p:cNvSpPr>
              <a:spLocks noChangeArrowheads="1"/>
            </p:cNvSpPr>
            <p:nvPr/>
          </p:nvSpPr>
          <p:spPr bwMode="auto">
            <a:xfrm>
              <a:off x="5760" y="3168"/>
              <a:ext cx="768" cy="1152"/>
            </a:xfrm>
            <a:prstGeom prst="flowChartMagneticDisk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050" name="Object 17"/>
            <p:cNvGraphicFramePr>
              <a:graphicFrameLocks noChangeAspect="1"/>
            </p:cNvGraphicFramePr>
            <p:nvPr/>
          </p:nvGraphicFramePr>
          <p:xfrm>
            <a:off x="5952" y="3552"/>
            <a:ext cx="560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2" y="3552"/>
                          <a:ext cx="560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1" name="AutoShape 18"/>
            <p:cNvSpPr>
              <a:spLocks noChangeArrowheads="1"/>
            </p:cNvSpPr>
            <p:nvPr/>
          </p:nvSpPr>
          <p:spPr bwMode="auto">
            <a:xfrm>
              <a:off x="5904" y="3120"/>
              <a:ext cx="432" cy="384"/>
            </a:xfrm>
            <a:custGeom>
              <a:avLst/>
              <a:gdLst>
                <a:gd name="T0" fmla="*/ 216 w 21600"/>
                <a:gd name="T1" fmla="*/ 0 h 21600"/>
                <a:gd name="T2" fmla="*/ 54 w 21600"/>
                <a:gd name="T3" fmla="*/ 192 h 21600"/>
                <a:gd name="T4" fmla="*/ 216 w 21600"/>
                <a:gd name="T5" fmla="*/ 96 h 21600"/>
                <a:gd name="T6" fmla="*/ 378 w 21600"/>
                <a:gd name="T7" fmla="*/ 19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7722" name="AutoShape 406"/>
          <p:cNvSpPr>
            <a:spLocks noChangeArrowheads="1"/>
          </p:cNvSpPr>
          <p:nvPr/>
        </p:nvSpPr>
        <p:spPr bwMode="auto">
          <a:xfrm>
            <a:off x="762000" y="4876800"/>
            <a:ext cx="3048000" cy="990600"/>
          </a:xfrm>
          <a:prstGeom prst="cloudCallout">
            <a:avLst>
              <a:gd name="adj1" fmla="val -5102"/>
              <a:gd name="adj2" fmla="val -187181"/>
            </a:avLst>
          </a:prstGeom>
          <a:solidFill>
            <a:srgbClr val="99CC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Sáu  phần bảy</a:t>
            </a:r>
          </a:p>
        </p:txBody>
      </p:sp>
      <p:pic>
        <p:nvPicPr>
          <p:cNvPr id="157723" name="Picture 7" descr="0003-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362200"/>
            <a:ext cx="1060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1889" y="2019300"/>
            <a:ext cx="1552575" cy="1600200"/>
            <a:chOff x="-1352101" y="4636787"/>
            <a:chExt cx="1552575" cy="1600200"/>
          </a:xfrm>
        </p:grpSpPr>
        <p:sp>
          <p:nvSpPr>
            <p:cNvPr id="4122" name="Oval 6"/>
            <p:cNvSpPr>
              <a:spLocks noChangeArrowheads="1"/>
            </p:cNvSpPr>
            <p:nvPr/>
          </p:nvSpPr>
          <p:spPr bwMode="auto">
            <a:xfrm rot="1780084">
              <a:off x="-1352101" y="4636787"/>
              <a:ext cx="1552575" cy="1600200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409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434918"/>
                </p:ext>
              </p:extLst>
            </p:nvPr>
          </p:nvGraphicFramePr>
          <p:xfrm>
            <a:off x="-956813" y="4789188"/>
            <a:ext cx="76200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3" imgW="203040" imgH="393480" progId="Equation.3">
                    <p:embed/>
                  </p:oleObj>
                </mc:Choice>
                <mc:Fallback>
                  <p:oleObj name="Equation" r:id="rId3" imgW="20304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56813" y="4789188"/>
                          <a:ext cx="762000" cy="1295400"/>
                        </a:xfrm>
                        <a:prstGeom prst="rect">
                          <a:avLst/>
                        </a:prstGeom>
                        <a:solidFill>
                          <a:srgbClr val="FF33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5" name="WordArt 4"/>
          <p:cNvSpPr>
            <a:spLocks noChangeArrowheads="1" noChangeShapeType="1" noTextEdit="1"/>
          </p:cNvSpPr>
          <p:nvPr/>
        </p:nvSpPr>
        <p:spPr bwMode="auto">
          <a:xfrm rot="232987">
            <a:off x="2133600" y="0"/>
            <a:ext cx="4114800" cy="1204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4106" name="AutoShape 23"/>
          <p:cNvSpPr>
            <a:spLocks noChangeArrowheads="1"/>
          </p:cNvSpPr>
          <p:nvPr/>
        </p:nvSpPr>
        <p:spPr bwMode="auto">
          <a:xfrm>
            <a:off x="76200" y="76200"/>
            <a:ext cx="984250" cy="928688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AutoShape 24"/>
          <p:cNvSpPr>
            <a:spLocks noChangeArrowheads="1"/>
          </p:cNvSpPr>
          <p:nvPr/>
        </p:nvSpPr>
        <p:spPr bwMode="auto">
          <a:xfrm>
            <a:off x="8153400" y="76200"/>
            <a:ext cx="914400" cy="1143000"/>
          </a:xfrm>
          <a:prstGeom prst="sun">
            <a:avLst>
              <a:gd name="adj" fmla="val 32463"/>
            </a:avLst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Text Box 4"/>
          <p:cNvSpPr txBox="1">
            <a:spLocks noChangeArrowheads="1"/>
          </p:cNvSpPr>
          <p:nvPr/>
        </p:nvSpPr>
        <p:spPr bwMode="auto">
          <a:xfrm>
            <a:off x="2590800" y="15240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sau:</a:t>
            </a:r>
          </a:p>
        </p:txBody>
      </p:sp>
      <p:sp>
        <p:nvSpPr>
          <p:cNvPr id="153626" name="AutoShape 406"/>
          <p:cNvSpPr>
            <a:spLocks noChangeArrowheads="1"/>
          </p:cNvSpPr>
          <p:nvPr/>
        </p:nvSpPr>
        <p:spPr bwMode="auto">
          <a:xfrm>
            <a:off x="3124200" y="2819400"/>
            <a:ext cx="3505200" cy="990600"/>
          </a:xfrm>
          <a:prstGeom prst="cloudCallout">
            <a:avLst>
              <a:gd name="adj1" fmla="val 87185"/>
              <a:gd name="adj2" fmla="val -37338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Chín phần mười lăm</a:t>
            </a:r>
          </a:p>
        </p:txBody>
      </p:sp>
      <p:pic>
        <p:nvPicPr>
          <p:cNvPr id="153627" name="Picture 7" descr="0003-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1638" y="1905000"/>
            <a:ext cx="8937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3048000"/>
            <a:ext cx="2743200" cy="1447800"/>
            <a:chOff x="336" y="1296"/>
            <a:chExt cx="1728" cy="720"/>
          </a:xfrm>
        </p:grpSpPr>
        <p:sp>
          <p:nvSpPr>
            <p:cNvPr id="156675" name="AutoShape 3"/>
            <p:cNvSpPr>
              <a:spLocks noChangeArrowheads="1"/>
            </p:cNvSpPr>
            <p:nvPr/>
          </p:nvSpPr>
          <p:spPr bwMode="auto">
            <a:xfrm>
              <a:off x="1440" y="1680"/>
              <a:ext cx="384" cy="336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676" name="AutoShape 4"/>
            <p:cNvSpPr>
              <a:spLocks noChangeArrowheads="1"/>
            </p:cNvSpPr>
            <p:nvPr/>
          </p:nvSpPr>
          <p:spPr bwMode="auto">
            <a:xfrm>
              <a:off x="768" y="1296"/>
              <a:ext cx="384" cy="336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677" name="AutoShape 5"/>
            <p:cNvSpPr>
              <a:spLocks noChangeArrowheads="1"/>
            </p:cNvSpPr>
            <p:nvPr/>
          </p:nvSpPr>
          <p:spPr bwMode="auto">
            <a:xfrm>
              <a:off x="1200" y="1296"/>
              <a:ext cx="384" cy="336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678" name="AutoShape 6"/>
            <p:cNvSpPr>
              <a:spLocks noChangeArrowheads="1"/>
            </p:cNvSpPr>
            <p:nvPr/>
          </p:nvSpPr>
          <p:spPr bwMode="auto">
            <a:xfrm>
              <a:off x="1680" y="1296"/>
              <a:ext cx="384" cy="336"/>
            </a:xfrm>
            <a:prstGeom prst="star5">
              <a:avLst/>
            </a:prstGeom>
            <a:solidFill>
              <a:srgbClr val="FF99FF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679" name="AutoShape 7"/>
            <p:cNvSpPr>
              <a:spLocks noChangeArrowheads="1"/>
            </p:cNvSpPr>
            <p:nvPr/>
          </p:nvSpPr>
          <p:spPr bwMode="auto">
            <a:xfrm>
              <a:off x="336" y="1296"/>
              <a:ext cx="384" cy="336"/>
            </a:xfrm>
            <a:prstGeom prst="star5">
              <a:avLst/>
            </a:prstGeom>
            <a:solidFill>
              <a:srgbClr val="FF99FF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680" name="AutoShape 8"/>
            <p:cNvSpPr>
              <a:spLocks noChangeArrowheads="1"/>
            </p:cNvSpPr>
            <p:nvPr/>
          </p:nvSpPr>
          <p:spPr bwMode="auto">
            <a:xfrm>
              <a:off x="528" y="1680"/>
              <a:ext cx="384" cy="336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681" name="AutoShape 9"/>
            <p:cNvSpPr>
              <a:spLocks noChangeArrowheads="1"/>
            </p:cNvSpPr>
            <p:nvPr/>
          </p:nvSpPr>
          <p:spPr bwMode="auto">
            <a:xfrm>
              <a:off x="960" y="1680"/>
              <a:ext cx="384" cy="336"/>
            </a:xfrm>
            <a:prstGeom prst="star5">
              <a:avLst/>
            </a:prstGeom>
            <a:solidFill>
              <a:srgbClr val="FF99FF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0" y="3048000"/>
            <a:ext cx="1828800" cy="1371600"/>
            <a:chOff x="2352" y="1296"/>
            <a:chExt cx="1152" cy="864"/>
          </a:xfrm>
        </p:grpSpPr>
        <p:sp>
          <p:nvSpPr>
            <p:cNvPr id="5141" name="AutoShape 11"/>
            <p:cNvSpPr>
              <a:spLocks noChangeArrowheads="1"/>
            </p:cNvSpPr>
            <p:nvPr/>
          </p:nvSpPr>
          <p:spPr bwMode="auto">
            <a:xfrm>
              <a:off x="273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2" name="AutoShape 12"/>
            <p:cNvSpPr>
              <a:spLocks noChangeArrowheads="1"/>
            </p:cNvSpPr>
            <p:nvPr/>
          </p:nvSpPr>
          <p:spPr bwMode="auto">
            <a:xfrm>
              <a:off x="2928" y="1584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3" name="AutoShape 13"/>
            <p:cNvSpPr>
              <a:spLocks noChangeArrowheads="1"/>
            </p:cNvSpPr>
            <p:nvPr/>
          </p:nvSpPr>
          <p:spPr bwMode="auto">
            <a:xfrm>
              <a:off x="2544" y="1584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4" name="AutoShape 14"/>
            <p:cNvSpPr>
              <a:spLocks noChangeArrowheads="1"/>
            </p:cNvSpPr>
            <p:nvPr/>
          </p:nvSpPr>
          <p:spPr bwMode="auto">
            <a:xfrm>
              <a:off x="2352" y="1872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" name="AutoShape 15"/>
            <p:cNvSpPr>
              <a:spLocks noChangeArrowheads="1"/>
            </p:cNvSpPr>
            <p:nvPr/>
          </p:nvSpPr>
          <p:spPr bwMode="auto">
            <a:xfrm>
              <a:off x="2736" y="1872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6" name="AutoShape 16"/>
            <p:cNvSpPr>
              <a:spLocks noChangeArrowheads="1"/>
            </p:cNvSpPr>
            <p:nvPr/>
          </p:nvSpPr>
          <p:spPr bwMode="auto">
            <a:xfrm>
              <a:off x="3120" y="1872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477000" y="2971800"/>
            <a:ext cx="1676400" cy="1447800"/>
            <a:chOff x="3984" y="816"/>
            <a:chExt cx="1296" cy="1296"/>
          </a:xfrm>
        </p:grpSpPr>
        <p:sp>
          <p:nvSpPr>
            <p:cNvPr id="5132" name="Rectangle 18"/>
            <p:cNvSpPr>
              <a:spLocks noChangeArrowheads="1"/>
            </p:cNvSpPr>
            <p:nvPr/>
          </p:nvSpPr>
          <p:spPr bwMode="auto">
            <a:xfrm>
              <a:off x="3984" y="1680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Rectangle 19"/>
            <p:cNvSpPr>
              <a:spLocks noChangeArrowheads="1"/>
            </p:cNvSpPr>
            <p:nvPr/>
          </p:nvSpPr>
          <p:spPr bwMode="auto">
            <a:xfrm>
              <a:off x="3984" y="1248"/>
              <a:ext cx="432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4" name="Rectangle 20"/>
            <p:cNvSpPr>
              <a:spLocks noChangeArrowheads="1"/>
            </p:cNvSpPr>
            <p:nvPr/>
          </p:nvSpPr>
          <p:spPr bwMode="auto">
            <a:xfrm>
              <a:off x="3984" y="816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5" name="Rectangle 21"/>
            <p:cNvSpPr>
              <a:spLocks noChangeArrowheads="1"/>
            </p:cNvSpPr>
            <p:nvPr/>
          </p:nvSpPr>
          <p:spPr bwMode="auto">
            <a:xfrm>
              <a:off x="4416" y="1680"/>
              <a:ext cx="432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6" name="Rectangle 22"/>
            <p:cNvSpPr>
              <a:spLocks noChangeArrowheads="1"/>
            </p:cNvSpPr>
            <p:nvPr/>
          </p:nvSpPr>
          <p:spPr bwMode="auto">
            <a:xfrm>
              <a:off x="4848" y="1680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7" name="Rectangle 23"/>
            <p:cNvSpPr>
              <a:spLocks noChangeArrowheads="1"/>
            </p:cNvSpPr>
            <p:nvPr/>
          </p:nvSpPr>
          <p:spPr bwMode="auto">
            <a:xfrm>
              <a:off x="4416" y="816"/>
              <a:ext cx="432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8" name="Rectangle 24"/>
            <p:cNvSpPr>
              <a:spLocks noChangeArrowheads="1"/>
            </p:cNvSpPr>
            <p:nvPr/>
          </p:nvSpPr>
          <p:spPr bwMode="auto">
            <a:xfrm>
              <a:off x="4416" y="1248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9" name="Rectangle 25"/>
            <p:cNvSpPr>
              <a:spLocks noChangeArrowheads="1"/>
            </p:cNvSpPr>
            <p:nvPr/>
          </p:nvSpPr>
          <p:spPr bwMode="auto">
            <a:xfrm>
              <a:off x="4848" y="816"/>
              <a:ext cx="432" cy="43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0" name="Rectangle 26"/>
            <p:cNvSpPr>
              <a:spLocks noChangeArrowheads="1"/>
            </p:cNvSpPr>
            <p:nvPr/>
          </p:nvSpPr>
          <p:spPr bwMode="auto">
            <a:xfrm>
              <a:off x="4848" y="1248"/>
              <a:ext cx="432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156700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66863" y="4803775"/>
          <a:ext cx="428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4803775"/>
                        <a:ext cx="4286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1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92625" y="4654550"/>
          <a:ext cx="4762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4654550"/>
                        <a:ext cx="4762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2" name="Object 3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102475" y="4729163"/>
          <a:ext cx="785813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4729163"/>
                        <a:ext cx="785813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WordArt 4"/>
          <p:cNvSpPr>
            <a:spLocks noChangeArrowheads="1" noChangeShapeType="1" noTextEdit="1"/>
          </p:cNvSpPr>
          <p:nvPr/>
        </p:nvSpPr>
        <p:spPr bwMode="auto">
          <a:xfrm rot="232987">
            <a:off x="2133600" y="0"/>
            <a:ext cx="4114800" cy="1204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1143000" y="15240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 chỉ phần đã tô màu sau: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8" descr="book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57588"/>
            <a:ext cx="38100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1600200"/>
            <a:ext cx="8153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dirty="0">
                <a:solidFill>
                  <a:srgbClr val="800000"/>
                </a:solidFill>
                <a:latin typeface="VNI-Cooper" pitchFamily="2" charset="0"/>
              </a:rPr>
              <a:t>  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28600" y="0"/>
            <a:ext cx="8534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VÀ PHÉP CHIA SỐ TỰ NHIÊN.</a:t>
            </a:r>
          </a:p>
        </p:txBody>
      </p:sp>
      <p:sp>
        <p:nvSpPr>
          <p:cNvPr id="149519" name="Text Box 4"/>
          <p:cNvSpPr txBox="1">
            <a:spLocks noChangeArrowheads="1"/>
          </p:cNvSpPr>
          <p:nvPr/>
        </p:nvSpPr>
        <p:spPr bwMode="auto">
          <a:xfrm>
            <a:off x="228600" y="15382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sp>
        <p:nvSpPr>
          <p:cNvPr id="149549" name="Text Box 4"/>
          <p:cNvSpPr txBox="1">
            <a:spLocks noChangeArrowheads="1"/>
          </p:cNvSpPr>
          <p:nvPr/>
        </p:nvSpPr>
        <p:spPr bwMode="auto">
          <a:xfrm>
            <a:off x="1676400" y="15382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550" name="Text Box 4"/>
          <p:cNvSpPr txBox="1">
            <a:spLocks noChangeArrowheads="1"/>
          </p:cNvSpPr>
          <p:nvPr/>
        </p:nvSpPr>
        <p:spPr bwMode="auto">
          <a:xfrm>
            <a:off x="685800" y="55006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em được:</a:t>
            </a:r>
          </a:p>
        </p:txBody>
      </p:sp>
      <p:pic>
        <p:nvPicPr>
          <p:cNvPr id="149564" name="Picture 60" descr="ca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62" descr="9k="/>
          <p:cNvSpPr>
            <a:spLocks noChangeAspect="1" noChangeArrowheads="1"/>
          </p:cNvSpPr>
          <p:nvPr/>
        </p:nvSpPr>
        <p:spPr bwMode="auto">
          <a:xfrm>
            <a:off x="3852863" y="27098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AutoShape 64" descr="9k="/>
          <p:cNvSpPr>
            <a:spLocks noChangeAspect="1" noChangeArrowheads="1"/>
          </p:cNvSpPr>
          <p:nvPr/>
        </p:nvSpPr>
        <p:spPr bwMode="auto">
          <a:xfrm>
            <a:off x="3852863" y="27098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AutoShape 66" descr="9k="/>
          <p:cNvSpPr>
            <a:spLocks noChangeAspect="1" noChangeArrowheads="1"/>
          </p:cNvSpPr>
          <p:nvPr/>
        </p:nvSpPr>
        <p:spPr bwMode="auto">
          <a:xfrm>
            <a:off x="3852863" y="27098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9571" name="Picture 67" descr="ca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73" name="Picture 69" descr="ca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74" name="Picture 70" descr="ca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75" name="Picture 17" descr="http://www.dep2u.com/attachments/2009/08/1_200908051024521CU6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76" name="Picture 19" descr="http://farm3.static.flickr.com/2432/3689233390_e5f9e0f683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77" name="Picture 25" descr="http://img.tamtay.vn/files/photo2/2009/2/21/14/2464614288/499fa9c1_betrai1t9thangpakist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78" name="Picture 27" descr="http://meyeucon.org/wp-content/uploads/2010/12/be-trai-xin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79" name="Text Box 4"/>
          <p:cNvSpPr txBox="1">
            <a:spLocks noChangeArrowheads="1"/>
          </p:cNvSpPr>
          <p:nvPr/>
        </p:nvSpPr>
        <p:spPr bwMode="auto">
          <a:xfrm>
            <a:off x="3124200" y="5500688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2 = 4 (quả cam)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9" grpId="0"/>
      <p:bldP spid="149549" grpId="0"/>
      <p:bldP spid="149550" grpId="0"/>
      <p:bldP spid="1495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38600" y="5105400"/>
            <a:ext cx="1371600" cy="1524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5105400"/>
            <a:ext cx="1371600" cy="1524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3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5029200"/>
            <a:ext cx="1371600" cy="1524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1200" y="5867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1200" y="5105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5867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5105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57912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50292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57912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50292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4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16"/>
          <p:cNvSpPr>
            <a:spLocks noChangeArrowheads="1"/>
          </p:cNvSpPr>
          <p:nvPr/>
        </p:nvSpPr>
        <p:spPr bwMode="auto">
          <a:xfrm>
            <a:off x="76200" y="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CC"/>
                </a:solidFill>
                <a:latin typeface="Times New Roman" panose="02020603050405020304" pitchFamily="18" charset="0"/>
              </a:rPr>
              <a:t>Ví dụ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b) Có 3 cái bánh, chia đều cho 4 em. Hỏi mỗi em được bao</a:t>
            </a:r>
          </a:p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   nhiêu phần cái bánh?</a:t>
            </a:r>
          </a:p>
        </p:txBody>
      </p:sp>
      <p:pic>
        <p:nvPicPr>
          <p:cNvPr id="13327" name="Picture 17" descr="2196_2[1]17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466[1]294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ban ga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ban gai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5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5105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5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38600" y="5105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5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38600" y="5867400"/>
            <a:ext cx="685800" cy="76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2943225" y="2071688"/>
            <a:ext cx="1371600" cy="1524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5000625" y="2071688"/>
            <a:ext cx="1371600" cy="1524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59" name="Rectangle 27"/>
          <p:cNvSpPr>
            <a:spLocks noChangeArrowheads="1"/>
          </p:cNvSpPr>
          <p:nvPr/>
        </p:nvSpPr>
        <p:spPr bwMode="auto">
          <a:xfrm>
            <a:off x="700088" y="2071688"/>
            <a:ext cx="1371600" cy="1524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6981825" y="2071688"/>
            <a:ext cx="13716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89" name="Rectangle 88"/>
          <p:cNvSpPr>
            <a:spLocks noChangeArrowheads="1"/>
          </p:cNvSpPr>
          <p:nvPr/>
        </p:nvSpPr>
        <p:spPr bwMode="auto">
          <a:xfrm>
            <a:off x="304800" y="3657600"/>
            <a:ext cx="1676400" cy="334963"/>
          </a:xfrm>
          <a:prstGeom prst="rect">
            <a:avLst/>
          </a:prstGeom>
          <a:ln w="9525" algn="ctr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2073" name="Text Box 4"/>
          <p:cNvSpPr txBox="1">
            <a:spLocks noChangeArrowheads="1"/>
          </p:cNvSpPr>
          <p:nvPr/>
        </p:nvSpPr>
        <p:spPr bwMode="auto">
          <a:xfrm>
            <a:off x="1752600" y="3535363"/>
            <a:ext cx="678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 3 : 4. Vì 3 không chia được cho 4 nên có thể làm như sau: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074" name="Text Box 4"/>
          <p:cNvSpPr txBox="1">
            <a:spLocks noChangeArrowheads="1"/>
          </p:cNvSpPr>
          <p:nvPr/>
        </p:nvSpPr>
        <p:spPr bwMode="auto">
          <a:xfrm>
            <a:off x="381000" y="4237038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Chia mỗi cái bánh thành 4 phần bằng nhau rồi chia cho mỗi em một phần, tức là       cái bánh.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048000" y="4419600"/>
            <a:ext cx="609600" cy="1036638"/>
            <a:chOff x="3216" y="3379"/>
            <a:chExt cx="373" cy="653"/>
          </a:xfrm>
        </p:grpSpPr>
        <p:sp>
          <p:nvSpPr>
            <p:cNvPr id="1335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5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56" name="Line 47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80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Sau 3 lần chia như thế, mỗi em được mấy phần cái bánh?</a:t>
            </a:r>
          </a:p>
        </p:txBody>
      </p:sp>
      <p:sp useBgFill="1">
        <p:nvSpPr>
          <p:cNvPr id="2" name="Rectangle 88"/>
          <p:cNvSpPr>
            <a:spLocks noChangeArrowheads="1"/>
          </p:cNvSpPr>
          <p:nvPr/>
        </p:nvSpPr>
        <p:spPr bwMode="auto">
          <a:xfrm>
            <a:off x="381000" y="5334000"/>
            <a:ext cx="8382000" cy="411163"/>
          </a:xfrm>
          <a:prstGeom prst="rect">
            <a:avLst/>
          </a:prstGeom>
          <a:ln w="9525" algn="ctr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* Sau 3 lần chia như thế, mỗi em được 3 phần cái bánh.</a:t>
            </a:r>
          </a:p>
        </p:txBody>
      </p:sp>
      <p:sp>
        <p:nvSpPr>
          <p:cNvPr id="172082" name="Text Box 4"/>
          <p:cNvSpPr txBox="1">
            <a:spLocks noChangeArrowheads="1"/>
          </p:cNvSpPr>
          <p:nvPr/>
        </p:nvSpPr>
        <p:spPr bwMode="auto">
          <a:xfrm>
            <a:off x="533400" y="57912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nói: mỗi em được        cái bánh.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381375" y="5562600"/>
            <a:ext cx="609600" cy="1036638"/>
            <a:chOff x="3216" y="3379"/>
            <a:chExt cx="373" cy="653"/>
          </a:xfrm>
        </p:grpSpPr>
        <p:sp>
          <p:nvSpPr>
            <p:cNvPr id="1335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35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5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87" name="Text Box 4"/>
          <p:cNvSpPr txBox="1">
            <a:spLocks noChangeArrowheads="1"/>
          </p:cNvSpPr>
          <p:nvPr/>
        </p:nvSpPr>
        <p:spPr bwMode="auto">
          <a:xfrm>
            <a:off x="5257800" y="582136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viết: 3 : 4 =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7391400" y="5568142"/>
            <a:ext cx="609600" cy="1036637"/>
            <a:chOff x="3216" y="3379"/>
            <a:chExt cx="373" cy="653"/>
          </a:xfrm>
        </p:grpSpPr>
        <p:sp>
          <p:nvSpPr>
            <p:cNvPr id="1334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34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50" name="Line 59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5549E-6 L -0.0625 -0.443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5549E-6 L 0.10416 -0.4439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40416 -0.5549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54583 -0.5549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5549E-6 L -0.2875 -0.443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5549E-6 L -0.12084 -0.4439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17916 -0.5549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32083 -0.5549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2139E-6 L -0.6375 -0.32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75" y="-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2139E-6 L -0.47084 -0.3218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7 L -0.17084 -0.4328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7 L -0.02917 -0.4328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7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  <p:bldP spid="172035" grpId="0" animBg="1"/>
      <p:bldP spid="172036" grpId="0" animBg="1"/>
      <p:bldP spid="172037" grpId="0" animBg="1"/>
      <p:bldP spid="172037" grpId="1" animBg="1"/>
      <p:bldP spid="172039" grpId="0" animBg="1"/>
      <p:bldP spid="172039" grpId="1" animBg="1"/>
      <p:bldP spid="172040" grpId="0" animBg="1"/>
      <p:bldP spid="172040" grpId="1" animBg="1"/>
      <p:bldP spid="172041" grpId="0" animBg="1"/>
      <p:bldP spid="172041" grpId="1" animBg="1"/>
      <p:bldP spid="172042" grpId="0" animBg="1"/>
      <p:bldP spid="172042" grpId="1" animBg="1"/>
      <p:bldP spid="172044" grpId="0" animBg="1"/>
      <p:bldP spid="172044" grpId="1" animBg="1"/>
      <p:bldP spid="172045" grpId="0" animBg="1"/>
      <p:bldP spid="172045" grpId="1" animBg="1"/>
      <p:bldP spid="172046" grpId="0" animBg="1"/>
      <p:bldP spid="172046" grpId="1" animBg="1"/>
      <p:bldP spid="172047" grpId="0" animBg="1"/>
      <p:bldP spid="172047" grpId="1" animBg="1"/>
      <p:bldP spid="172054" grpId="0" animBg="1"/>
      <p:bldP spid="172054" grpId="1" animBg="1"/>
      <p:bldP spid="172055" grpId="0" animBg="1"/>
      <p:bldP spid="172055" grpId="1" animBg="1"/>
      <p:bldP spid="172056" grpId="0" animBg="1"/>
      <p:bldP spid="172056" grpId="1" animBg="1"/>
      <p:bldP spid="172057" grpId="0" animBg="1"/>
      <p:bldP spid="172058" grpId="0" animBg="1"/>
      <p:bldP spid="172059" grpId="0" animBg="1"/>
      <p:bldP spid="172060" grpId="0" animBg="1"/>
      <p:bldP spid="89" grpId="0" animBg="1"/>
      <p:bldP spid="172073" grpId="0"/>
      <p:bldP spid="172074" grpId="0"/>
      <p:bldP spid="172080" grpId="0"/>
      <p:bldP spid="2" grpId="0" animBg="1"/>
      <p:bldP spid="172082" grpId="0"/>
      <p:bldP spid="1720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5181600" y="4800600"/>
            <a:ext cx="3657600" cy="1066800"/>
          </a:xfrm>
          <a:prstGeom prst="rect">
            <a:avLst/>
          </a:prstGeom>
          <a:solidFill>
            <a:srgbClr val="CC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Thương là phân số</a:t>
            </a:r>
          </a:p>
        </p:txBody>
      </p:sp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3962400" y="5334000"/>
            <a:ext cx="1066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0" name="AutoShape 4"/>
          <p:cNvSpPr>
            <a:spLocks noChangeArrowheads="1"/>
          </p:cNvSpPr>
          <p:nvPr/>
        </p:nvSpPr>
        <p:spPr bwMode="auto">
          <a:xfrm>
            <a:off x="381000" y="2590800"/>
            <a:ext cx="3581400" cy="1447800"/>
          </a:xfrm>
          <a:prstGeom prst="flowChartDecision">
            <a:avLst/>
          </a:prstGeom>
          <a:solidFill>
            <a:srgbClr val="FF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 =</a:t>
            </a:r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304800" y="4572000"/>
            <a:ext cx="3581400" cy="1524000"/>
          </a:xfrm>
          <a:prstGeom prst="flowChartDecision">
            <a:avLst/>
          </a:prstGeom>
          <a:solidFill>
            <a:srgbClr val="FF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>
                <a:solidFill>
                  <a:srgbClr val="333300"/>
                </a:solidFill>
              </a:rPr>
              <a:t>3 : 4 =</a:t>
            </a:r>
            <a:r>
              <a:rPr lang="en-US" altLang="en-US" b="1"/>
              <a:t>    </a:t>
            </a:r>
          </a:p>
          <a:p>
            <a:pPr eaLnBrk="1" hangingPunct="1"/>
            <a:endParaRPr lang="en-US" altLang="en-US" sz="2800" b="1"/>
          </a:p>
        </p:txBody>
      </p:sp>
      <p:graphicFrame>
        <p:nvGraphicFramePr>
          <p:cNvPr id="16794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200275" y="4729163"/>
          <a:ext cx="762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4729163"/>
                        <a:ext cx="762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5105400" y="2743200"/>
            <a:ext cx="37338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Thương là số tự nhiên</a:t>
            </a:r>
            <a:r>
              <a:rPr lang="en-US" altLang="en-US" sz="3200" b="1"/>
              <a:t> </a:t>
            </a: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4038600" y="3338513"/>
            <a:ext cx="1066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" y="16764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228600" y="0"/>
            <a:ext cx="8534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VÀ PHÉP CHIA SỐ TỰ NHIÊN.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nimBg="1"/>
      <p:bldP spid="167940" grpId="0" animBg="1"/>
      <p:bldP spid="167941" grpId="0" animBg="1"/>
      <p:bldP spid="16794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s">
  <a:themeElements>
    <a:clrScheme name="1_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11126</TotalTime>
  <Words>756</Words>
  <Application>Microsoft Office PowerPoint</Application>
  <PresentationFormat>On-screen Show (4:3)</PresentationFormat>
  <Paragraphs>157</Paragraphs>
  <Slides>16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VNI-Cooper</vt:lpstr>
      <vt:lpstr>Wingdings</vt:lpstr>
      <vt:lpstr>Default Design</vt:lpstr>
      <vt:lpstr>1_Clouds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Khoa Cong Nghe Thong Tin - Dai Hoc Khoa Hoc Tu Nhien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Tieåu Hoïc Phan Chu Trinh</dc:title>
  <dc:creator>LE THE SON</dc:creator>
  <cp:lastModifiedBy>PC</cp:lastModifiedBy>
  <cp:revision>1556</cp:revision>
  <dcterms:created xsi:type="dcterms:W3CDTF">2005-11-25T01:41:24Z</dcterms:created>
  <dcterms:modified xsi:type="dcterms:W3CDTF">2022-02-11T03:19:47Z</dcterms:modified>
</cp:coreProperties>
</file>